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7"/>
  </p:notesMasterIdLst>
  <p:sldIdLst>
    <p:sldId id="259" r:id="rId2"/>
    <p:sldId id="260" r:id="rId3"/>
    <p:sldId id="261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6" r:id="rId12"/>
    <p:sldId id="270" r:id="rId13"/>
    <p:sldId id="271" r:id="rId14"/>
    <p:sldId id="272" r:id="rId15"/>
    <p:sldId id="274" r:id="rId16"/>
  </p:sldIdLst>
  <p:sldSz cx="18288000" cy="10287000"/>
  <p:notesSz cx="6858000" cy="9144000"/>
  <p:embeddedFontLst>
    <p:embeddedFont>
      <p:font typeface="Calibri" pitchFamily="34" charset="0"/>
      <p:regular r:id="rId18"/>
      <p:bold r:id="rId19"/>
      <p:italic r:id="rId20"/>
      <p:boldItalic r:id="rId21"/>
    </p:embeddedFont>
    <p:embeddedFont>
      <p:font typeface="Calibri Light" pitchFamily="34" charset="0"/>
      <p:regular r:id="rId22"/>
      <p:italic r:id="rId23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 autoAdjust="0"/>
    <p:restoredTop sz="51211" autoAdjust="0"/>
  </p:normalViewPr>
  <p:slideViewPr>
    <p:cSldViewPr>
      <p:cViewPr varScale="1">
        <p:scale>
          <a:sx n="60" d="100"/>
          <a:sy n="60" d="100"/>
        </p:scale>
        <p:origin x="-10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47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ika Nowikow" userId="98f28c8a-ba2c-4721-996c-f68d156f2200" providerId="ADAL" clId="{6F1A4A19-CDB8-4D7F-8D6D-D927485B91E3}"/>
    <pc:docChg chg="addSld modSld">
      <pc:chgData name="Monika Nowikow" userId="98f28c8a-ba2c-4721-996c-f68d156f2200" providerId="ADAL" clId="{6F1A4A19-CDB8-4D7F-8D6D-D927485B91E3}" dt="2025-09-29T07:12:10.638" v="1"/>
      <pc:docMkLst>
        <pc:docMk/>
      </pc:docMkLst>
      <pc:sldChg chg="add">
        <pc:chgData name="Monika Nowikow" userId="98f28c8a-ba2c-4721-996c-f68d156f2200" providerId="ADAL" clId="{6F1A4A19-CDB8-4D7F-8D6D-D927485B91E3}" dt="2025-09-29T07:12:10.160" v="0"/>
        <pc:sldMkLst>
          <pc:docMk/>
          <pc:sldMk cId="2619101661" sldId="257"/>
        </pc:sldMkLst>
      </pc:sldChg>
      <pc:sldChg chg="add">
        <pc:chgData name="Monika Nowikow" userId="98f28c8a-ba2c-4721-996c-f68d156f2200" providerId="ADAL" clId="{6F1A4A19-CDB8-4D7F-8D6D-D927485B91E3}" dt="2025-09-29T07:12:10.638" v="1"/>
        <pc:sldMkLst>
          <pc:docMk/>
          <pc:sldMk cId="1734188477" sldId="2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52CFB2-4857-40D0-8328-BFEDE934BBC0}" type="datetimeFigureOut">
              <a:rPr lang="pl-PL" smtClean="0"/>
              <a:pPr/>
              <a:t>2025-10-29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8D076-B2C0-461F-8BD8-63686E88166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110774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6F293-C173-4F35-8B14-A0C9A28DEF3D}" type="slidenum">
              <a:rPr lang="pl-PL" smtClean="0"/>
              <a:pPr/>
              <a:t>4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6F293-C173-4F35-8B14-A0C9A28DEF3D}" type="slidenum">
              <a:rPr lang="pl-PL" smtClean="0"/>
              <a:pPr/>
              <a:t>6</a:t>
            </a:fld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8D076-B2C0-461F-8BD8-63686E88166A}" type="slidenum">
              <a:rPr lang="pl-PL" smtClean="0"/>
              <a:pPr/>
              <a:t>11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76035B1-A5F3-4A7C-B0DD-11D3CC85E8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77E7682A-B376-4494-BAAE-02C40F9FC9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E4AC0EEB-4C61-4526-B032-AD4E11B6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721F-248E-4CA0-824F-D6C9ED2F958B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526F0B1B-D1BA-4E28-A361-7BBC45581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86A00EF-0BA7-4870-A961-9F15E2B23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1652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DDE1069-000B-4200-8B30-311E5B186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39F6780D-B983-40D3-AB0D-D174FA6BCC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792C79FF-E4B7-46F0-8DEE-B6BB110BB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9A40E-CF37-4A1F-89A8-EBDCEFBEFF1A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B3B2F83F-3957-4E99-A01A-6A113AC1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623DD819-6931-4E4E-B26C-2C27606DB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88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0187D920-CECA-4113-9F34-7B35FE14D3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7F207D9D-05FF-4500-8E25-77E4320BCE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68B4A1D6-6623-4A0D-BBD4-0485CD13A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E0264-4343-430D-BE4C-8CD41CEC0D42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0C36E8D2-8D34-47EA-B322-ED9CA3962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6166912B-3D1C-4072-B743-C952B8D33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7914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zawartość">
  <p:cSld name="1_Tytuł i zawartość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4e3fa70f69_0_1069"/>
          <p:cNvSpPr txBox="1">
            <a:spLocks noGrp="1"/>
          </p:cNvSpPr>
          <p:nvPr>
            <p:ph type="body" idx="1"/>
          </p:nvPr>
        </p:nvSpPr>
        <p:spPr>
          <a:xfrm>
            <a:off x="1065978" y="2494331"/>
            <a:ext cx="14646600" cy="65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914378" marR="0" lvl="0" indent="-698483" algn="l" rtl="0">
              <a:lnSpc>
                <a:spcPct val="90000"/>
              </a:lnSpc>
              <a:spcBef>
                <a:spcPts val="1566"/>
              </a:spcBef>
              <a:spcAft>
                <a:spcPts val="0"/>
              </a:spcAft>
              <a:buClr>
                <a:srgbClr val="0094D8"/>
              </a:buClr>
              <a:buSzPts val="1900"/>
              <a:buFont typeface="Arial"/>
              <a:buChar char="•"/>
              <a:defRPr sz="3799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828755" marR="0" lvl="1" indent="-673083" algn="l" rtl="0">
              <a:lnSpc>
                <a:spcPct val="90000"/>
              </a:lnSpc>
              <a:spcBef>
                <a:spcPts val="785"/>
              </a:spcBef>
              <a:spcAft>
                <a:spcPts val="0"/>
              </a:spcAft>
              <a:buClr>
                <a:srgbClr val="0094D8"/>
              </a:buClr>
              <a:buSzPts val="1700"/>
              <a:buFont typeface="Arial"/>
              <a:buChar char="•"/>
              <a:defRPr sz="3401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743131" marR="0" lvl="2" indent="-660384" algn="l" rtl="0">
              <a:lnSpc>
                <a:spcPct val="90000"/>
              </a:lnSpc>
              <a:spcBef>
                <a:spcPts val="785"/>
              </a:spcBef>
              <a:spcAft>
                <a:spcPts val="0"/>
              </a:spcAft>
              <a:buClr>
                <a:srgbClr val="0094D8"/>
              </a:buClr>
              <a:buSzPts val="1600"/>
              <a:buFont typeface="Arial"/>
              <a:buChar char="•"/>
              <a:defRPr sz="32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657509" marR="0" lvl="3" indent="-634985" algn="l" rtl="0">
              <a:lnSpc>
                <a:spcPct val="90000"/>
              </a:lnSpc>
              <a:spcBef>
                <a:spcPts val="785"/>
              </a:spcBef>
              <a:spcAft>
                <a:spcPts val="0"/>
              </a:spcAft>
              <a:buClr>
                <a:srgbClr val="0094D8"/>
              </a:buClr>
              <a:buSzPts val="1400"/>
              <a:buFont typeface="Arial"/>
              <a:buChar char="•"/>
              <a:defRPr sz="2801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4571886" marR="0" lvl="4" indent="-634985" algn="l" rtl="0">
              <a:lnSpc>
                <a:spcPct val="90000"/>
              </a:lnSpc>
              <a:spcBef>
                <a:spcPts val="785"/>
              </a:spcBef>
              <a:spcAft>
                <a:spcPts val="0"/>
              </a:spcAft>
              <a:buClr>
                <a:srgbClr val="0094D8"/>
              </a:buClr>
              <a:buSzPts val="1400"/>
              <a:buFont typeface="Arial"/>
              <a:buChar char="•"/>
              <a:defRPr sz="2801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5486264" marR="0" lvl="5" indent="-634985" algn="l" rtl="0">
              <a:lnSpc>
                <a:spcPct val="90000"/>
              </a:lnSpc>
              <a:spcBef>
                <a:spcPts val="78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6400640" marR="0" lvl="6" indent="-634985" algn="l" rtl="0">
              <a:lnSpc>
                <a:spcPct val="90000"/>
              </a:lnSpc>
              <a:spcBef>
                <a:spcPts val="78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7315017" marR="0" lvl="7" indent="-634985" algn="l" rtl="0">
              <a:lnSpc>
                <a:spcPct val="90000"/>
              </a:lnSpc>
              <a:spcBef>
                <a:spcPts val="78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8229395" marR="0" lvl="8" indent="-634985" algn="l" rtl="0">
              <a:lnSpc>
                <a:spcPct val="90000"/>
              </a:lnSpc>
              <a:spcBef>
                <a:spcPts val="78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8" name="Google Shape;118;g34e3fa70f69_0_1069"/>
          <p:cNvSpPr txBox="1">
            <a:spLocks noGrp="1"/>
          </p:cNvSpPr>
          <p:nvPr>
            <p:ph type="title"/>
          </p:nvPr>
        </p:nvSpPr>
        <p:spPr>
          <a:xfrm>
            <a:off x="1049834" y="944599"/>
            <a:ext cx="14646600" cy="10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Calibri"/>
              <a:buNone/>
              <a:defRPr sz="4800" b="1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l-PL"/>
              <a:t>Kliknij, aby edytować styl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14168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kst tytułow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/>
          </a:p>
        </p:txBody>
      </p:sp>
      <p:sp>
        <p:nvSpPr>
          <p:cNvPr id="47" name="Treść - poziom 1…"/>
          <p:cNvSpPr txBox="1">
            <a:spLocks noGrp="1"/>
          </p:cNvSpPr>
          <p:nvPr>
            <p:ph type="body" sz="quarter" idx="1"/>
          </p:nvPr>
        </p:nvSpPr>
        <p:spPr>
          <a:xfrm>
            <a:off x="914401" y="2302669"/>
            <a:ext cx="8080376" cy="9596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22"/>
              </a:spcBef>
              <a:buClrTx/>
              <a:buSzTx/>
              <a:buFontTx/>
              <a:buNone/>
              <a:defRPr sz="2025" b="1"/>
            </a:lvl1pPr>
            <a:lvl2pPr marL="0" indent="0">
              <a:spcBef>
                <a:spcPts val="422"/>
              </a:spcBef>
              <a:buClrTx/>
              <a:buSzTx/>
              <a:buFontTx/>
              <a:buNone/>
              <a:defRPr sz="2025" b="1"/>
            </a:lvl2pPr>
            <a:lvl3pPr marL="0" indent="0">
              <a:spcBef>
                <a:spcPts val="422"/>
              </a:spcBef>
              <a:buClrTx/>
              <a:buSzTx/>
              <a:buFontTx/>
              <a:buNone/>
              <a:defRPr sz="2025" b="1"/>
            </a:lvl3pPr>
            <a:lvl4pPr marL="0" indent="0">
              <a:spcBef>
                <a:spcPts val="422"/>
              </a:spcBef>
              <a:buClrTx/>
              <a:buSzTx/>
              <a:buFontTx/>
              <a:buNone/>
              <a:defRPr sz="2025" b="1"/>
            </a:lvl4pPr>
            <a:lvl5pPr marL="0" indent="0">
              <a:spcBef>
                <a:spcPts val="422"/>
              </a:spcBef>
              <a:buClrTx/>
              <a:buSzTx/>
              <a:buFontTx/>
              <a:buNone/>
              <a:defRPr sz="2025" b="1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/>
          </a:p>
        </p:txBody>
      </p:sp>
      <p:sp>
        <p:nvSpPr>
          <p:cNvPr id="48" name="Symbol zastępczy tekstu 4"/>
          <p:cNvSpPr>
            <a:spLocks noGrp="1"/>
          </p:cNvSpPr>
          <p:nvPr>
            <p:ph type="body" sz="quarter" idx="13"/>
          </p:nvPr>
        </p:nvSpPr>
        <p:spPr>
          <a:xfrm>
            <a:off x="9290057" y="2302667"/>
            <a:ext cx="8083554" cy="959648"/>
          </a:xfrm>
          <a:prstGeom prst="rect">
            <a:avLst/>
          </a:prstGeom>
        </p:spPr>
        <p:txBody>
          <a:bodyPr anchor="b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49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850921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3CEA1BD-DDB1-498A-886B-0BE51D4C0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0EB35F8D-B6E6-4C37-A90B-1D854CACA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8807C4DC-9679-4647-8029-069CD9BE9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5BCF8-65AF-4FCA-B9AD-9C2CC8EA55CA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95957F48-0B53-47EB-A2A0-5660EE75A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06EEDBF2-73F0-4836-AB80-84B81C2B2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3876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323A402-44B4-4531-BAEA-6FF0CC826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50CA1655-0AAD-4816-A5BE-8C8F7F718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29F9F445-6056-4B88-BEAB-00B90B8A9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9456B-452C-438F-BE75-44121EDB4F47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D2239BF9-1919-4DDC-88D7-5F18AA1FC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9F8136F-86C6-4BA1-95D5-359686AA0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2116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244FDDB-A75A-41A8-A0EF-6EEE8F4D9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BCEB3C9F-0965-4864-88F0-97ABD689F3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20001DCF-CC40-491E-BE74-0C5ABF7166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D819882D-0232-4F2D-907A-A0A176C5F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765A-B217-4156-A127-47F56D7E4F5E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E8ABC5B2-6A79-4D5F-AA5C-34C6783B8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77357948-B925-415B-9C62-6800444B1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9407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8CD92FF-4042-44DB-8B2E-03766575E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83ABEDE8-5449-40A6-A4F7-1D664F7EB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B7AF189-4691-4CA2-8B3D-0843E51C9C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89D4687A-FE86-4458-B61D-CC2542BFA4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202FA0C0-14E2-4E1C-BA61-C14ED86EA5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CC0983E0-46EF-4472-9F44-C84A4977E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32F8A-130D-45CE-BA73-11A09D016E1D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DF0C98AF-42ED-4955-99FC-79373C37D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20F3D819-18B5-4D1C-8255-6BE7B9172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4782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9124CB2-3717-4030-98E3-92991617F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6373C446-A38A-471C-9E7A-6452544F1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385-5DC4-4487-BE64-4B073F1EA292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0B963A2F-560E-439E-9F45-BFFDE8D98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3F2E3CDE-74D9-4E2B-A452-C77FA9885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2499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1025B36A-52AE-4871-A827-EB11660CB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5266-9EEC-4C67-BFB8-5B1531EB081B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CE98F09E-2CD8-4A94-8D62-257076B7C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13A89CD8-D625-4D38-95D7-7145F021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524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CB0DB24-5AD2-43BE-937C-03EB479D3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6B7A611-F05F-4641-8FC3-806D81843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339C1691-AA99-44B0-B97A-F05C5DF4A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6D000644-FF0E-410F-86AF-009D37337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DC38-0B71-46F8-9E64-475C83FB3BBE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89C2A59A-6438-455B-9241-58874E2B6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7D7E317F-4381-4A57-BF88-32E66B690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8798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1A0ED48-0AEE-4F67-93F3-2B178AD4A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DCE89FC2-9C71-4388-A91D-3118100C27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12E57855-1EE2-4BA8-8B0E-B2334DFB5C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E9FA05A3-F6A8-44C9-8E69-C2E9618FE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C223B-31D1-4CAE-ADE3-6D397C59999A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CBE22280-2C38-4AA6-A16A-F143F8091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725104FD-F532-448A-9364-904B4E717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6380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E0470EED-A33A-4872-B113-85EB83315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45515D49-FE54-43A1-BFA4-BD3B60BD9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2213A962-8D33-4D0C-B901-CD419581ED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7412B-8968-4525-8626-193E61F3923E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6AE4C349-0E8B-461C-8F37-A7E7EABDAE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CDD54901-63E8-4572-AA27-97E392A4F3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25923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714609"/>
            <a:ext cx="15544800" cy="6671764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dirty="0" smtClean="0">
                <a:latin typeface="Times New Roman" pitchFamily="18" charset="0"/>
                <a:cs typeface="Times New Roman" pitchFamily="18" charset="0"/>
              </a:rPr>
            </a:br>
            <a:r>
              <a:rPr b="1" smtClean="0">
                <a:latin typeface="Times New Roman" pitchFamily="18" charset="0"/>
                <a:cs typeface="Times New Roman" pitchFamily="18" charset="0"/>
              </a:rPr>
              <a:t>Kompetencje przekrojowe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b="1" smtClean="0">
                <a:latin typeface="Times New Roman" pitchFamily="18" charset="0"/>
                <a:cs typeface="Times New Roman" pitchFamily="18" charset="0"/>
              </a:rPr>
              <a:t>w praktyce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b="1" smtClean="0">
                <a:latin typeface="Times New Roman" pitchFamily="18" charset="0"/>
                <a:cs typeface="Times New Roman" pitchFamily="18" charset="0"/>
              </a:rPr>
              <a:t>ak mobilność Erasmus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b="1" smtClean="0">
                <a:latin typeface="Times New Roman" pitchFamily="18" charset="0"/>
                <a:cs typeface="Times New Roman" pitchFamily="18" charset="0"/>
              </a:rPr>
              <a:t>zmienia uczniów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mtClean="0">
                <a:latin typeface="Times New Roman" pitchFamily="18" charset="0"/>
                <a:cs typeface="Times New Roman" pitchFamily="18" charset="0"/>
              </a:rPr>
              <a:t>i nauczycieli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b="1" dirty="0" smtClean="0">
                <a:latin typeface="Times New Roman" pitchFamily="18" charset="0"/>
                <a:cs typeface="Times New Roman" pitchFamily="18" charset="0"/>
              </a:rPr>
            </a:b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s://www.ekonomik.szkola.pl/img/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878" y="1500162"/>
            <a:ext cx="2500330" cy="3217612"/>
          </a:xfrm>
          <a:prstGeom prst="rect">
            <a:avLst/>
          </a:prstGeom>
          <a:noFill/>
        </p:spPr>
      </p:pic>
      <p:sp>
        <p:nvSpPr>
          <p:cNvPr id="4" name="pole tekstowe 3"/>
          <p:cNvSpPr txBox="1"/>
          <p:nvPr/>
        </p:nvSpPr>
        <p:spPr>
          <a:xfrm>
            <a:off x="7072298" y="8143896"/>
            <a:ext cx="50006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 smtClean="0">
                <a:latin typeface="Times New Roman" pitchFamily="18" charset="0"/>
                <a:cs typeface="Times New Roman" pitchFamily="18" charset="0"/>
              </a:rPr>
              <a:t>Pułtusk, 28.10.2025r.</a:t>
            </a:r>
            <a:endParaRPr lang="pl-PL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714844" y="1500162"/>
            <a:ext cx="9286940" cy="642942"/>
          </a:xfrm>
        </p:spPr>
        <p:txBody>
          <a:bodyPr>
            <a:normAutofit fontScale="90000"/>
          </a:bodyPr>
          <a:lstStyle/>
          <a:p>
            <a:r>
              <a:rPr lang="pl-PL" sz="4800" b="1" dirty="0" smtClean="0">
                <a:latin typeface="Times New Roman" pitchFamily="18" charset="0"/>
                <a:cs typeface="Times New Roman" pitchFamily="18" charset="0"/>
              </a:rPr>
              <a:t>Wycieczki kulturoznawcze</a:t>
            </a:r>
            <a:endParaRPr lang="pl-PL" sz="4800" b="1" dirty="0"/>
          </a:p>
        </p:txBody>
      </p:sp>
      <p:pic>
        <p:nvPicPr>
          <p:cNvPr id="6" name="Obraz 5" descr="IMG_20240923_1019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068" y="2285980"/>
            <a:ext cx="7429552" cy="4179123"/>
          </a:xfrm>
          <a:prstGeom prst="rect">
            <a:avLst/>
          </a:prstGeom>
        </p:spPr>
      </p:pic>
      <p:pic>
        <p:nvPicPr>
          <p:cNvPr id="8" name="Obraz 7" descr="IMG_20240928_1133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15438" y="2214542"/>
            <a:ext cx="7437492" cy="4183588"/>
          </a:xfrm>
          <a:prstGeom prst="rect">
            <a:avLst/>
          </a:prstGeom>
        </p:spPr>
      </p:pic>
      <p:pic>
        <p:nvPicPr>
          <p:cNvPr id="10" name="Obraz 9" descr="IMG_20240929_1045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7984" y="6715136"/>
            <a:ext cx="4786346" cy="2692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86282" y="1142973"/>
            <a:ext cx="8143932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800" b="1" dirty="0" smtClean="0">
                <a:latin typeface="Times New Roman" pitchFamily="18" charset="0"/>
                <a:cs typeface="Times New Roman" pitchFamily="18" charset="0"/>
              </a:rPr>
              <a:t>Wycieczki kulturoznawcze</a:t>
            </a:r>
            <a:endParaRPr lang="pl-PL" sz="4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Symbol zastępczy zawartości 4" descr="Cordoba.jpe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741277" y="2357418"/>
            <a:ext cx="6356963" cy="4786346"/>
          </a:xfrm>
          <a:prstGeom prst="rect">
            <a:avLst/>
          </a:prstGeom>
        </p:spPr>
      </p:pic>
      <p:pic>
        <p:nvPicPr>
          <p:cNvPr id="2052" name="Picture 4" descr="Dodatkowe zdjęci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50" y="2214543"/>
            <a:ext cx="6451843" cy="4857784"/>
          </a:xfrm>
          <a:prstGeom prst="rect">
            <a:avLst/>
          </a:prstGeom>
          <a:noFill/>
        </p:spPr>
      </p:pic>
      <p:pic>
        <p:nvPicPr>
          <p:cNvPr id="9" name="Obraz 8" descr="Almunecar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7984" y="2000228"/>
            <a:ext cx="4697050" cy="6262731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4357654" y="8429648"/>
            <a:ext cx="98584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l-PL" sz="2800" b="1" dirty="0" smtClean="0">
                <a:latin typeface="Times New Roman" pitchFamily="18" charset="0"/>
                <a:cs typeface="Times New Roman" pitchFamily="18" charset="0"/>
              </a:rPr>
              <a:t>Efekt:</a:t>
            </a: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   ➡ rozwój empatii, tolerancji, otwartości i ciekawości na świat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 rot="10800000" flipV="1">
            <a:off x="3571836" y="1357286"/>
            <a:ext cx="11572956" cy="857256"/>
          </a:xfrm>
        </p:spPr>
        <p:txBody>
          <a:bodyPr>
            <a:normAutofit fontScale="90000"/>
          </a:bodyPr>
          <a:lstStyle/>
          <a:p>
            <a:r>
              <a:rPr lang="pl-PL" sz="5700" b="1" dirty="0" smtClean="0">
                <a:latin typeface="Times New Roman" pitchFamily="18" charset="0"/>
                <a:cs typeface="Times New Roman" pitchFamily="18" charset="0"/>
              </a:rPr>
              <a:t>Wpływ mobilności na rozwój osobisty</a:t>
            </a:r>
            <a:endParaRPr lang="pl-PL" sz="5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raz 6" descr="received_349120475780705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0346" y="3214674"/>
            <a:ext cx="4143404" cy="5524539"/>
          </a:xfrm>
          <a:prstGeom prst="rect">
            <a:avLst/>
          </a:prstGeom>
        </p:spPr>
      </p:pic>
      <p:pic>
        <p:nvPicPr>
          <p:cNvPr id="6" name="Obraz 5" descr="M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6810" y="4143368"/>
            <a:ext cx="4986334" cy="3324223"/>
          </a:xfrm>
          <a:prstGeom prst="rect">
            <a:avLst/>
          </a:prstGeom>
        </p:spPr>
      </p:pic>
      <p:sp>
        <p:nvSpPr>
          <p:cNvPr id="9218" name="AutoShape 2" descr="Język włoski za darmo [PDF, strony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9220" name="AutoShape 4" descr="Język włoski za darmo [PDF, strony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9222" name="Picture 6" descr="Język włoski za darmo [PDF, strony, nauka bezpłatnie] | UczSieJezyka.p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886" y="7406538"/>
            <a:ext cx="2214578" cy="1480076"/>
          </a:xfrm>
          <a:prstGeom prst="rect">
            <a:avLst/>
          </a:prstGeom>
          <a:noFill/>
        </p:spPr>
      </p:pic>
      <p:pic>
        <p:nvPicPr>
          <p:cNvPr id="9224" name="Picture 8" descr="10 700+ zbiorów ilustracji, beztantiemowych grafik wektorowych i klipartów  z kategorii Język Hiszpański - iStock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20" y="7429516"/>
            <a:ext cx="2120372" cy="1500198"/>
          </a:xfrm>
          <a:prstGeom prst="rect">
            <a:avLst/>
          </a:prstGeom>
          <a:noFill/>
        </p:spPr>
      </p:pic>
      <p:sp>
        <p:nvSpPr>
          <p:cNvPr id="9226" name="AutoShape 10" descr="Belle Parole 🇮🇹 |Szkoła Włoskiego Warszawa • Trójmiasto • Krakó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9228" name="AutoShape 12" descr="Belle Parole 🇮🇹 |Szkoła Włoskiego Warszawa • Trójmiasto • Krakó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9230" name="AutoShape 14" descr="Belle Parole 🇮🇹 |Szkoła Włoskiego Warszawa • Trójmiasto • Krakó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9232" name="AutoShape 16" descr="Belle Parole 🇮🇹 |Szkoła Włoskiego Warszawa • Trójmiasto • Krakó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9234" name="AutoShape 18" descr="Język hiszpański – współczesna moda czy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9236" name="AutoShape 20" descr="Język hiszpański – współczesna moda czy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9238" name="AutoShape 22" descr="Hablas Espanol Do You Speak Spanish Stock Vector (Royalty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9240" name="Picture 24" descr="https://ekonomik.jdmsite.com/wp-content/uploads/2024/01/img_20231005_173713-768x35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50" y="2643170"/>
            <a:ext cx="8369141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68" y="1142973"/>
            <a:ext cx="7572428" cy="1143008"/>
          </a:xfrm>
        </p:spPr>
        <p:txBody>
          <a:bodyPr>
            <a:normAutofit/>
          </a:bodyPr>
          <a:lstStyle/>
          <a:p>
            <a:pPr algn="ctr"/>
            <a:r>
              <a:rPr sz="4800" b="1">
                <a:latin typeface="Times New Roman" pitchFamily="18" charset="0"/>
                <a:cs typeface="Times New Roman" pitchFamily="18" charset="0"/>
              </a:rPr>
              <a:t>Efekty dla </a:t>
            </a:r>
            <a:r>
              <a:rPr sz="4800" b="1" smtClean="0">
                <a:latin typeface="Times New Roman" pitchFamily="18" charset="0"/>
                <a:cs typeface="Times New Roman" pitchFamily="18" charset="0"/>
              </a:rPr>
              <a:t>szkoły</a:t>
            </a:r>
            <a:endParaRPr sz="4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300" y="2738439"/>
            <a:ext cx="15773400" cy="5834086"/>
          </a:xfrm>
        </p:spPr>
        <p:txBody>
          <a:bodyPr>
            <a:normAutofit/>
          </a:bodyPr>
          <a:lstStyle/>
          <a:p>
            <a:pPr>
              <a:spcAft>
                <a:spcPts val="1786"/>
              </a:spcAft>
              <a:buNone/>
              <a:defRPr sz="2000"/>
            </a:pP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➡ </a:t>
            </a:r>
            <a:r>
              <a:rPr sz="3600" smtClean="0">
                <a:latin typeface="Times New Roman" pitchFamily="18" charset="0"/>
                <a:cs typeface="Times New Roman" pitchFamily="18" charset="0"/>
              </a:rPr>
              <a:t>Nowe </a:t>
            </a:r>
            <a:r>
              <a:rPr sz="3600">
                <a:latin typeface="Times New Roman" pitchFamily="18" charset="0"/>
                <a:cs typeface="Times New Roman" pitchFamily="18" charset="0"/>
              </a:rPr>
              <a:t>projekty i inicjatywy po </a:t>
            </a:r>
            <a:r>
              <a:rPr sz="3600" smtClean="0">
                <a:latin typeface="Times New Roman" pitchFamily="18" charset="0"/>
                <a:cs typeface="Times New Roman" pitchFamily="18" charset="0"/>
              </a:rPr>
              <a:t>mobilnościach</a:t>
            </a:r>
            <a:endParaRPr sz="360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786"/>
              </a:spcAft>
              <a:buNone/>
              <a:defRPr sz="2000"/>
            </a:pP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➡ </a:t>
            </a:r>
            <a:r>
              <a:rPr sz="3600" smtClean="0">
                <a:latin typeface="Times New Roman" pitchFamily="18" charset="0"/>
                <a:cs typeface="Times New Roman" pitchFamily="18" charset="0"/>
              </a:rPr>
              <a:t>Większa </a:t>
            </a:r>
            <a:r>
              <a:rPr sz="3600">
                <a:latin typeface="Times New Roman" pitchFamily="18" charset="0"/>
                <a:cs typeface="Times New Roman" pitchFamily="18" charset="0"/>
              </a:rPr>
              <a:t>motywacja uczniów i </a:t>
            </a:r>
            <a:r>
              <a:rPr sz="3600" smtClean="0">
                <a:latin typeface="Times New Roman" pitchFamily="18" charset="0"/>
                <a:cs typeface="Times New Roman" pitchFamily="18" charset="0"/>
              </a:rPr>
              <a:t>nauczycieli</a:t>
            </a:r>
            <a:endParaRPr lang="pl-PL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786"/>
              </a:spcAft>
              <a:buNone/>
              <a:defRPr sz="2000"/>
            </a:pP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➡ </a:t>
            </a:r>
            <a:r>
              <a:rPr sz="3600" smtClean="0">
                <a:latin typeface="Times New Roman" pitchFamily="18" charset="0"/>
                <a:cs typeface="Times New Roman" pitchFamily="18" charset="0"/>
              </a:rPr>
              <a:t>Rozwój </a:t>
            </a:r>
            <a:r>
              <a:rPr sz="3600">
                <a:latin typeface="Times New Roman" pitchFamily="18" charset="0"/>
                <a:cs typeface="Times New Roman" pitchFamily="18" charset="0"/>
              </a:rPr>
              <a:t>kompetencji kluczowych w </a:t>
            </a:r>
            <a:r>
              <a:rPr sz="3600" smtClean="0">
                <a:latin typeface="Times New Roman" pitchFamily="18" charset="0"/>
                <a:cs typeface="Times New Roman" pitchFamily="18" charset="0"/>
              </a:rPr>
              <a:t>praktyce</a:t>
            </a:r>
            <a:endParaRPr sz="360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786"/>
              </a:spcAft>
              <a:buNone/>
              <a:defRPr sz="2000"/>
            </a:pP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➡ </a:t>
            </a:r>
            <a:r>
              <a:rPr sz="3600" smtClean="0">
                <a:latin typeface="Times New Roman" pitchFamily="18" charset="0"/>
                <a:cs typeface="Times New Roman" pitchFamily="18" charset="0"/>
              </a:rPr>
              <a:t>Wzmocnienie </a:t>
            </a:r>
            <a:r>
              <a:rPr sz="3600">
                <a:latin typeface="Times New Roman" pitchFamily="18" charset="0"/>
                <a:cs typeface="Times New Roman" pitchFamily="18" charset="0"/>
              </a:rPr>
              <a:t>wizerunku </a:t>
            </a:r>
            <a:r>
              <a:rPr sz="3600" smtClean="0">
                <a:latin typeface="Times New Roman" pitchFamily="18" charset="0"/>
                <a:cs typeface="Times New Roman" pitchFamily="18" charset="0"/>
              </a:rPr>
              <a:t>szkoły</a:t>
            </a: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3600" smtClean="0">
                <a:latin typeface="Times New Roman" pitchFamily="18" charset="0"/>
                <a:cs typeface="Times New Roman" pitchFamily="18" charset="0"/>
              </a:rPr>
              <a:t>jako nowoczesnej</a:t>
            </a:r>
            <a:endParaRPr lang="pl-PL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786"/>
              </a:spcAft>
              <a:buNone/>
              <a:defRPr sz="2000"/>
            </a:pP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sz="3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>
                <a:latin typeface="Times New Roman" pitchFamily="18" charset="0"/>
                <a:cs typeface="Times New Roman" pitchFamily="18" charset="0"/>
              </a:rPr>
              <a:t>i </a:t>
            </a:r>
            <a:r>
              <a:rPr sz="3600" smtClean="0">
                <a:latin typeface="Times New Roman" pitchFamily="18" charset="0"/>
                <a:cs typeface="Times New Roman" pitchFamily="18" charset="0"/>
              </a:rPr>
              <a:t>europejskiej</a:t>
            </a:r>
            <a:endParaRPr sz="3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Obraz 3" descr="Szkołą Rimin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8578" y="3214674"/>
            <a:ext cx="6500858" cy="4822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16" y="1214410"/>
            <a:ext cx="5214974" cy="1023912"/>
          </a:xfrm>
        </p:spPr>
        <p:txBody>
          <a:bodyPr>
            <a:normAutofit fontScale="90000"/>
          </a:bodyPr>
          <a:lstStyle/>
          <a:p>
            <a:r>
              <a:rPr sz="4800" b="1">
                <a:latin typeface="Times New Roman" pitchFamily="18" charset="0"/>
                <a:cs typeface="Times New Roman" pitchFamily="18" charset="0"/>
              </a:rPr>
              <a:t>Głos </a:t>
            </a:r>
            <a:r>
              <a:rPr sz="4800" b="1" smtClean="0">
                <a:latin typeface="Times New Roman" pitchFamily="18" charset="0"/>
                <a:cs typeface="Times New Roman" pitchFamily="18" charset="0"/>
              </a:rPr>
              <a:t>uczestników</a:t>
            </a:r>
            <a:r>
              <a:rPr lang="pl-PL" sz="48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sz="4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30" y="2500294"/>
            <a:ext cx="11215766" cy="528641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pl-PL" sz="2800" b="1" dirty="0" smtClean="0">
                <a:latin typeface="Times New Roman" pitchFamily="18" charset="0"/>
                <a:cs typeface="Times New Roman" pitchFamily="18" charset="0"/>
              </a:rPr>
              <a:t>Dominika: </a:t>
            </a:r>
          </a:p>
          <a:p>
            <a:pPr algn="just">
              <a:buNone/>
            </a:pP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>„Mobilność nauczyła mnie samodzielności. Musiałam sama przemieszczać się z miejsca zakwaterowania do miejsca praktyk. Początkowo bardzo się tego bałam, dziś jestem bardziej odważna.”</a:t>
            </a:r>
          </a:p>
          <a:p>
            <a:pPr algn="just">
              <a:buNone/>
            </a:pPr>
            <a:r>
              <a:rPr lang="pl-PL" sz="2800" b="1" dirty="0" smtClean="0">
                <a:latin typeface="Times New Roman" pitchFamily="18" charset="0"/>
                <a:cs typeface="Times New Roman" pitchFamily="18" charset="0"/>
              </a:rPr>
              <a:t>Przemek: </a:t>
            </a:r>
          </a:p>
          <a:p>
            <a:pPr algn="just">
              <a:buNone/>
            </a:pP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>„Na początku miałem opór przed mówieniem w języku obcym. Jednak codzienny kontakt z lokalnymi ludźmi i współpracownikami pomógł mi przełamać barierę językową. Teraz czuję się o wiele pewniej.”</a:t>
            </a:r>
          </a:p>
          <a:p>
            <a:pPr algn="just">
              <a:buNone/>
            </a:pPr>
            <a:r>
              <a:rPr lang="pl-PL" sz="2800" b="1" dirty="0" smtClean="0">
                <a:latin typeface="Times New Roman" pitchFamily="18" charset="0"/>
                <a:cs typeface="Times New Roman" pitchFamily="18" charset="0"/>
              </a:rPr>
              <a:t>Julia: </a:t>
            </a:r>
          </a:p>
          <a:p>
            <a:pPr algn="just">
              <a:buNone/>
            </a:pP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>„Ten wyjazd pokazał mi, że potrafię odnaleźć się w nowym środowisku. Wróciłam śmielsza i gotowa na kolejne wyzwania.”</a:t>
            </a:r>
          </a:p>
          <a:p>
            <a:pPr>
              <a:buNone/>
            </a:pP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Obraz 3" descr="Spacer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8710" y="1523975"/>
            <a:ext cx="5072098" cy="67627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214778" y="7929582"/>
            <a:ext cx="9858444" cy="1000132"/>
          </a:xfrm>
        </p:spPr>
        <p:txBody>
          <a:bodyPr>
            <a:normAutofit fontScale="90000"/>
          </a:bodyPr>
          <a:lstStyle/>
          <a:p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Dziękuję za uwagę</a:t>
            </a:r>
            <a:endParaRPr lang="pl-PL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Obraz 4" descr="zakończeni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084" y="1214410"/>
            <a:ext cx="11334776" cy="6375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9290" y="1500162"/>
            <a:ext cx="5857916" cy="714380"/>
          </a:xfrm>
        </p:spPr>
        <p:txBody>
          <a:bodyPr>
            <a:noAutofit/>
          </a:bodyPr>
          <a:lstStyle/>
          <a:p>
            <a:pPr algn="ctr"/>
            <a:r>
              <a:rPr sz="4800" b="1">
                <a:latin typeface="Times New Roman" pitchFamily="18" charset="0"/>
                <a:cs typeface="Times New Roman" pitchFamily="18" charset="0"/>
              </a:rPr>
              <a:t>Wprowadzenie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30" y="2500294"/>
            <a:ext cx="16802160" cy="2143140"/>
          </a:xfrm>
        </p:spPr>
        <p:txBody>
          <a:bodyPr>
            <a:noAutofit/>
          </a:bodyPr>
          <a:lstStyle/>
          <a:p>
            <a:pPr>
              <a:spcAft>
                <a:spcPts val="1786"/>
              </a:spcAft>
              <a:defRPr sz="2000"/>
            </a:pPr>
            <a:r>
              <a:rPr sz="400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pl-PL" sz="4000" dirty="0" err="1" smtClean="0">
                <a:latin typeface="Times New Roman" pitchFamily="18" charset="0"/>
                <a:cs typeface="Times New Roman" pitchFamily="18" charset="0"/>
              </a:rPr>
              <a:t>espół</a:t>
            </a:r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> Szkół</a:t>
            </a:r>
            <a:r>
              <a:rPr sz="4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>
                <a:latin typeface="Times New Roman" pitchFamily="18" charset="0"/>
                <a:cs typeface="Times New Roman" pitchFamily="18" charset="0"/>
              </a:rPr>
              <a:t>nr 2 w Ostrowi Mazowieckiej </a:t>
            </a:r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>systematycznie </a:t>
            </a:r>
            <a:r>
              <a:rPr sz="4000" smtClean="0">
                <a:latin typeface="Times New Roman" pitchFamily="18" charset="0"/>
                <a:cs typeface="Times New Roman" pitchFamily="18" charset="0"/>
              </a:rPr>
              <a:t>realizuje </a:t>
            </a:r>
            <a:r>
              <a:rPr sz="4000">
                <a:latin typeface="Times New Roman" pitchFamily="18" charset="0"/>
                <a:cs typeface="Times New Roman" pitchFamily="18" charset="0"/>
              </a:rPr>
              <a:t>mobilności </a:t>
            </a:r>
            <a:r>
              <a:rPr lang="pl-PL" sz="4000" smtClean="0">
                <a:latin typeface="Times New Roman" pitchFamily="18" charset="0"/>
                <a:cs typeface="Times New Roman" pitchFamily="18" charset="0"/>
              </a:rPr>
              <a:t>dla uczniów i </a:t>
            </a:r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>nauczycieli </a:t>
            </a:r>
            <a:r>
              <a:rPr sz="400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sz="4000">
                <a:latin typeface="Times New Roman" pitchFamily="18" charset="0"/>
                <a:cs typeface="Times New Roman" pitchFamily="18" charset="0"/>
              </a:rPr>
              <a:t>ramach </a:t>
            </a:r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4000" smtClean="0">
                <a:latin typeface="Times New Roman" pitchFamily="18" charset="0"/>
                <a:cs typeface="Times New Roman" pitchFamily="18" charset="0"/>
              </a:rPr>
              <a:t>kredytacji </a:t>
            </a:r>
            <a:r>
              <a:rPr sz="4000">
                <a:latin typeface="Times New Roman" pitchFamily="18" charset="0"/>
                <a:cs typeface="Times New Roman" pitchFamily="18" charset="0"/>
              </a:rPr>
              <a:t>Erasmus</a:t>
            </a:r>
            <a:r>
              <a:rPr sz="400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>                    na lata 2021-2027.</a:t>
            </a:r>
            <a:endParaRPr sz="400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786"/>
              </a:spcAft>
              <a:defRPr sz="2000"/>
            </a:pPr>
            <a:r>
              <a:rPr sz="4000" smtClean="0">
                <a:latin typeface="Times New Roman" pitchFamily="18" charset="0"/>
                <a:cs typeface="Times New Roman" pitchFamily="18" charset="0"/>
              </a:rPr>
              <a:t>Celem </a:t>
            </a:r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>mobilności </a:t>
            </a:r>
            <a:r>
              <a:rPr sz="4000" smtClean="0">
                <a:latin typeface="Times New Roman" pitchFamily="18" charset="0"/>
                <a:cs typeface="Times New Roman" pitchFamily="18" charset="0"/>
              </a:rPr>
              <a:t>jest</a:t>
            </a:r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> realizacja praktyk zawodowych, wymiana doświadczeń oraz </a:t>
            </a:r>
            <a:r>
              <a:rPr sz="4000" smtClean="0">
                <a:latin typeface="Times New Roman" pitchFamily="18" charset="0"/>
                <a:cs typeface="Times New Roman" pitchFamily="18" charset="0"/>
              </a:rPr>
              <a:t>rozwój kompetencji</a:t>
            </a:r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> przekrojowych</a:t>
            </a:r>
            <a:r>
              <a:rPr sz="40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pl-PL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AutoShape 2" descr="Wygenerowany obraz"/>
          <p:cNvSpPr>
            <a:spLocks noChangeAspect="1" noChangeArrowheads="1"/>
          </p:cNvSpPr>
          <p:nvPr/>
        </p:nvSpPr>
        <p:spPr bwMode="auto">
          <a:xfrm>
            <a:off x="311150" y="-216694"/>
            <a:ext cx="609600" cy="457202"/>
          </a:xfrm>
          <a:prstGeom prst="rect">
            <a:avLst/>
          </a:prstGeom>
          <a:noFill/>
        </p:spPr>
        <p:txBody>
          <a:bodyPr vert="horz" wrap="square" lIns="163284" tIns="81642" rIns="163284" bIns="81642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8196" name="AutoShape 4" descr="Wygenerowany obraz"/>
          <p:cNvSpPr>
            <a:spLocks noChangeAspect="1" noChangeArrowheads="1"/>
          </p:cNvSpPr>
          <p:nvPr/>
        </p:nvSpPr>
        <p:spPr bwMode="auto">
          <a:xfrm>
            <a:off x="311150" y="-216694"/>
            <a:ext cx="609600" cy="457202"/>
          </a:xfrm>
          <a:prstGeom prst="rect">
            <a:avLst/>
          </a:prstGeom>
          <a:noFill/>
        </p:spPr>
        <p:txBody>
          <a:bodyPr vert="horz" wrap="square" lIns="163284" tIns="81642" rIns="163284" bIns="81642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8198" name="AutoShape 6" descr="Wygenerowany obraz"/>
          <p:cNvSpPr>
            <a:spLocks noChangeAspect="1" noChangeArrowheads="1"/>
          </p:cNvSpPr>
          <p:nvPr/>
        </p:nvSpPr>
        <p:spPr bwMode="auto">
          <a:xfrm>
            <a:off x="311150" y="-216694"/>
            <a:ext cx="609600" cy="457202"/>
          </a:xfrm>
          <a:prstGeom prst="rect">
            <a:avLst/>
          </a:prstGeom>
          <a:noFill/>
        </p:spPr>
        <p:txBody>
          <a:bodyPr vert="horz" wrap="square" lIns="163284" tIns="81642" rIns="163284" bIns="81642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8200" name="AutoShape 8" descr="https://chatgpt.com/backend-api/estuary/content?id=file_00000000686c622f8942ce43740b4e8f&amp;ts=489137&amp;p=fs&amp;cid=1&amp;sig=ba59c1bb1d50eba43ec99179b0015add2551775d1bbf73e67fb2ae37eface872&amp;v=0"/>
          <p:cNvSpPr>
            <a:spLocks noChangeAspect="1" noChangeArrowheads="1"/>
          </p:cNvSpPr>
          <p:nvPr/>
        </p:nvSpPr>
        <p:spPr bwMode="auto">
          <a:xfrm>
            <a:off x="311150" y="-216694"/>
            <a:ext cx="609600" cy="457202"/>
          </a:xfrm>
          <a:prstGeom prst="rect">
            <a:avLst/>
          </a:prstGeom>
          <a:noFill/>
        </p:spPr>
        <p:txBody>
          <a:bodyPr vert="horz" wrap="square" lIns="163284" tIns="81642" rIns="163284" bIns="81642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8202" name="AutoShape 10" descr="https://chatgpt.com/backend-api/estuary/content?id=file_00000000686c622f8942ce43740b4e8f&amp;ts=489137&amp;p=fs&amp;cid=1&amp;sig=ba59c1bb1d50eba43ec99179b0015add2551775d1bbf73e67fb2ae37eface872&amp;v=0"/>
          <p:cNvSpPr>
            <a:spLocks noChangeAspect="1" noChangeArrowheads="1"/>
          </p:cNvSpPr>
          <p:nvPr/>
        </p:nvSpPr>
        <p:spPr bwMode="auto">
          <a:xfrm>
            <a:off x="311150" y="-216694"/>
            <a:ext cx="609600" cy="457202"/>
          </a:xfrm>
          <a:prstGeom prst="rect">
            <a:avLst/>
          </a:prstGeom>
          <a:noFill/>
        </p:spPr>
        <p:txBody>
          <a:bodyPr vert="horz" wrap="square" lIns="163284" tIns="81642" rIns="163284" bIns="81642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8204" name="AutoShape 12" descr="https://chatgpt.com/backend-api/estuary/content?id=file_00000000686c622f8942ce43740b4e8f&amp;ts=489137&amp;p=fs&amp;cid=1&amp;sig=ba59c1bb1d50eba43ec99179b0015add2551775d1bbf73e67fb2ae37eface872&amp;v=0"/>
          <p:cNvSpPr>
            <a:spLocks noChangeAspect="1" noChangeArrowheads="1"/>
          </p:cNvSpPr>
          <p:nvPr/>
        </p:nvSpPr>
        <p:spPr bwMode="auto">
          <a:xfrm>
            <a:off x="311150" y="-216694"/>
            <a:ext cx="609600" cy="457202"/>
          </a:xfrm>
          <a:prstGeom prst="rect">
            <a:avLst/>
          </a:prstGeom>
          <a:noFill/>
        </p:spPr>
        <p:txBody>
          <a:bodyPr vert="horz" wrap="square" lIns="163284" tIns="81642" rIns="163284" bIns="81642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8206" name="AutoShape 14" descr="Flaga Portugalii – Wikipedia, wolna encyklopedia"/>
          <p:cNvSpPr>
            <a:spLocks noChangeAspect="1" noChangeArrowheads="1"/>
          </p:cNvSpPr>
          <p:nvPr/>
        </p:nvSpPr>
        <p:spPr bwMode="auto">
          <a:xfrm>
            <a:off x="311150" y="-216694"/>
            <a:ext cx="609600" cy="457202"/>
          </a:xfrm>
          <a:prstGeom prst="rect">
            <a:avLst/>
          </a:prstGeom>
          <a:noFill/>
        </p:spPr>
        <p:txBody>
          <a:bodyPr vert="horz" wrap="square" lIns="163284" tIns="81642" rIns="163284" bIns="81642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8208" name="AutoShape 16" descr="Flaga Portugalii – Wikipedia, wolna encyklopedia"/>
          <p:cNvSpPr>
            <a:spLocks noChangeAspect="1" noChangeArrowheads="1"/>
          </p:cNvSpPr>
          <p:nvPr/>
        </p:nvSpPr>
        <p:spPr bwMode="auto">
          <a:xfrm>
            <a:off x="311150" y="-216694"/>
            <a:ext cx="609600" cy="457202"/>
          </a:xfrm>
          <a:prstGeom prst="rect">
            <a:avLst/>
          </a:prstGeom>
          <a:noFill/>
        </p:spPr>
        <p:txBody>
          <a:bodyPr vert="horz" wrap="square" lIns="163284" tIns="81642" rIns="163284" bIns="81642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8210" name="AutoShape 18" descr="Flaga Portugalii – Wikipedia, wolna encyklopedia"/>
          <p:cNvSpPr>
            <a:spLocks noChangeAspect="1" noChangeArrowheads="1"/>
          </p:cNvSpPr>
          <p:nvPr/>
        </p:nvSpPr>
        <p:spPr bwMode="auto">
          <a:xfrm>
            <a:off x="311150" y="-216694"/>
            <a:ext cx="609600" cy="457202"/>
          </a:xfrm>
          <a:prstGeom prst="rect">
            <a:avLst/>
          </a:prstGeom>
          <a:noFill/>
        </p:spPr>
        <p:txBody>
          <a:bodyPr vert="horz" wrap="square" lIns="163284" tIns="81642" rIns="163284" bIns="81642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8212" name="Picture 20" descr="Flaga Portugalii – Wikipedia, wolna encykloped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30" y="6286508"/>
            <a:ext cx="4675818" cy="2386011"/>
          </a:xfrm>
          <a:prstGeom prst="rect">
            <a:avLst/>
          </a:prstGeom>
          <a:noFill/>
        </p:spPr>
      </p:pic>
      <p:pic>
        <p:nvPicPr>
          <p:cNvPr id="8214" name="Picture 22" descr="Flaga Włoc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670" y="6357946"/>
            <a:ext cx="5001658" cy="2386013"/>
          </a:xfrm>
          <a:prstGeom prst="rect">
            <a:avLst/>
          </a:prstGeom>
          <a:noFill/>
        </p:spPr>
      </p:pic>
      <p:pic>
        <p:nvPicPr>
          <p:cNvPr id="8218" name="Picture 26" descr="Flaga Hiszpanii – Wikipedia, wolna encyklopedi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01586" y="6357946"/>
            <a:ext cx="4762500" cy="23860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857588" y="1142972"/>
            <a:ext cx="9501254" cy="642942"/>
          </a:xfrm>
        </p:spPr>
        <p:txBody>
          <a:bodyPr>
            <a:noAutofit/>
          </a:bodyPr>
          <a:lstStyle/>
          <a:p>
            <a:r>
              <a:rPr lang="pl-PL" sz="4800" b="1" dirty="0" smtClean="0">
                <a:latin typeface="Times New Roman" pitchFamily="18" charset="0"/>
                <a:cs typeface="Times New Roman" pitchFamily="18" charset="0"/>
              </a:rPr>
              <a:t>Wizyty przygotowawcze</a:t>
            </a:r>
            <a:endParaRPr lang="pl-PL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Obraz 3" descr="20250910_1005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2093793" y="2550897"/>
            <a:ext cx="5548351" cy="4161262"/>
          </a:xfrm>
          <a:prstGeom prst="rect">
            <a:avLst/>
          </a:prstGeom>
        </p:spPr>
      </p:pic>
      <p:pic>
        <p:nvPicPr>
          <p:cNvPr id="5" name="Obraz 4" descr="Ola 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48" y="2214542"/>
            <a:ext cx="6629429" cy="4972072"/>
          </a:xfrm>
          <a:prstGeom prst="rect">
            <a:avLst/>
          </a:prstGeom>
        </p:spPr>
      </p:pic>
      <p:pic>
        <p:nvPicPr>
          <p:cNvPr id="7" name="Obraz 6" descr="20240830_1000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-238191" y="2524106"/>
            <a:ext cx="5334037" cy="4000528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3071770" y="7572392"/>
            <a:ext cx="122959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latin typeface="Times New Roman" pitchFamily="18" charset="0"/>
                <a:cs typeface="Times New Roman" pitchFamily="18" charset="0"/>
              </a:rPr>
              <a:t>Efekty:</a:t>
            </a: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   ➡ </a:t>
            </a:r>
            <a:r>
              <a:rPr lang="pl-PL" sz="2800" b="1" dirty="0" smtClean="0">
                <a:latin typeface="Times New Roman" pitchFamily="18" charset="0"/>
                <a:cs typeface="Times New Roman" pitchFamily="18" charset="0"/>
              </a:rPr>
              <a:t>Lepsze przygotowanie do realizacji projektu</a:t>
            </a: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   ➡ </a:t>
            </a:r>
            <a:r>
              <a:rPr lang="pl-PL" sz="2800" b="1" dirty="0" smtClean="0">
                <a:latin typeface="Times New Roman" pitchFamily="18" charset="0"/>
                <a:cs typeface="Times New Roman" pitchFamily="18" charset="0"/>
              </a:rPr>
              <a:t>Wzmocnienie partnerstwa międzynarodowego</a:t>
            </a:r>
          </a:p>
          <a:p>
            <a:r>
              <a:rPr lang="pl-PL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pl-PL" sz="2800" dirty="0" smtClean="0">
                <a:latin typeface="Times New Roman" pitchFamily="18" charset="0"/>
                <a:cs typeface="Times New Roman" pitchFamily="18" charset="0"/>
              </a:rPr>
              <a:t>➡ </a:t>
            </a:r>
            <a:r>
              <a:rPr lang="pl-PL" sz="2800" b="1" dirty="0" smtClean="0">
                <a:latin typeface="Times New Roman" pitchFamily="18" charset="0"/>
                <a:cs typeface="Times New Roman" pitchFamily="18" charset="0"/>
              </a:rPr>
              <a:t>Utrwalenie dobrej praktyki zarządzania projektami międzynarodowymi</a:t>
            </a:r>
            <a:endParaRPr lang="pl-PL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6150" y="1214411"/>
            <a:ext cx="10858576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pl-PL" sz="5400" b="1" dirty="0" smtClean="0">
                <a:latin typeface="Times New Roman" pitchFamily="18" charset="0"/>
                <a:cs typeface="Times New Roman" pitchFamily="18" charset="0"/>
              </a:rPr>
              <a:t>Proces adaptacji - wyzwanie i szansa</a:t>
            </a:r>
            <a:endParaRPr sz="5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16" y="6929450"/>
            <a:ext cx="12073022" cy="2143140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pl-PL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pl-PL" sz="3200" b="1" dirty="0" smtClean="0">
                <a:latin typeface="Times New Roman" pitchFamily="18" charset="0"/>
                <a:cs typeface="Times New Roman" pitchFamily="18" charset="0"/>
              </a:rPr>
              <a:t>Efekt: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➡ rozwój kompetencji adaptacyjnych, społecznych, emocjonalnych</a:t>
            </a:r>
          </a:p>
          <a:p>
            <a:pPr>
              <a:spcAft>
                <a:spcPts val="1786"/>
              </a:spcAft>
              <a:buNone/>
              <a:defRPr sz="2000"/>
            </a:pPr>
            <a:endParaRPr lang="pl-P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786"/>
              </a:spcAft>
              <a:buNone/>
              <a:defRPr sz="2000"/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785886" y="27146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/>
          </a:p>
        </p:txBody>
      </p:sp>
      <p:pic>
        <p:nvPicPr>
          <p:cNvPr id="6" name="Obraz 5" descr="Yu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2406335" y="3381366"/>
            <a:ext cx="5905541" cy="4429156"/>
          </a:xfrm>
          <a:prstGeom prst="rect">
            <a:avLst/>
          </a:prstGeom>
        </p:spPr>
      </p:pic>
      <p:pic>
        <p:nvPicPr>
          <p:cNvPr id="7" name="Obraz 6" descr="Rodzin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877" y="2625308"/>
            <a:ext cx="5357851" cy="4018389"/>
          </a:xfrm>
          <a:prstGeom prst="rect">
            <a:avLst/>
          </a:prstGeom>
        </p:spPr>
      </p:pic>
      <p:pic>
        <p:nvPicPr>
          <p:cNvPr id="22530" name="Picture 2" descr="AUTOBUSY-GRENAD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29422" y="2679018"/>
            <a:ext cx="5381280" cy="40408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 rot="10800000" flipV="1">
            <a:off x="2857456" y="1142972"/>
            <a:ext cx="11072890" cy="785818"/>
          </a:xfrm>
        </p:spPr>
        <p:txBody>
          <a:bodyPr>
            <a:normAutofit/>
          </a:bodyPr>
          <a:lstStyle/>
          <a:p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Praktyka zawodowa - nauka w działaniu </a:t>
            </a:r>
            <a:endParaRPr lang="pl-PL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ekonomik.jdmsite.com/wp-content/uploads/2022/11/FB_IMG_1664315271906-768x3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62" y="5898618"/>
            <a:ext cx="6929486" cy="2977994"/>
          </a:xfrm>
          <a:prstGeom prst="rect">
            <a:avLst/>
          </a:prstGeom>
          <a:noFill/>
        </p:spPr>
      </p:pic>
      <p:pic>
        <p:nvPicPr>
          <p:cNvPr id="6" name="Obraz 5" descr="Pati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1586" y="1571600"/>
            <a:ext cx="5197088" cy="6929450"/>
          </a:xfrm>
          <a:prstGeom prst="rect">
            <a:avLst/>
          </a:prstGeom>
        </p:spPr>
      </p:pic>
      <p:pic>
        <p:nvPicPr>
          <p:cNvPr id="7" name="Obraz 6" descr="Wojtek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17" y="2143104"/>
            <a:ext cx="4714907" cy="6733703"/>
          </a:xfrm>
          <a:prstGeom prst="rect">
            <a:avLst/>
          </a:prstGeom>
        </p:spPr>
      </p:pic>
      <p:pic>
        <p:nvPicPr>
          <p:cNvPr id="8" name="Picture 2" descr="Otwórz zdjęcie">
            <a:extLst>
              <a:ext uri="{FF2B5EF4-FFF2-40B4-BE49-F238E27FC236}">
                <a16:creationId xmlns="" xmlns:a16="http://schemas.microsoft.com/office/drawing/2014/main" id="{0B0F05B0-F502-BA44-4698-4B762D9883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234"/>
          <a:stretch/>
        </p:blipFill>
        <p:spPr bwMode="auto">
          <a:xfrm>
            <a:off x="6715107" y="1928790"/>
            <a:ext cx="4381199" cy="3762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71600" y="0"/>
            <a:ext cx="15544800" cy="1220724"/>
          </a:xfrm>
        </p:spPr>
        <p:txBody>
          <a:bodyPr>
            <a:normAutofit fontScale="90000"/>
          </a:bodyPr>
          <a:lstStyle/>
          <a:p>
            <a:r>
              <a:rPr lang="pl-PL" sz="6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6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6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6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6400" dirty="0" smtClean="0">
                <a:latin typeface="Times New Roman" pitchFamily="18" charset="0"/>
                <a:cs typeface="Times New Roman" pitchFamily="18" charset="0"/>
              </a:rPr>
              <a:t>Praktyka zawodowa - nauka w działaniu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dirty="0" smtClean="0">
                <a:latin typeface="Times New Roman" pitchFamily="18" charset="0"/>
                <a:cs typeface="Times New Roman" pitchFamily="18" charset="0"/>
              </a:rPr>
            </a:br>
            <a:endParaRPr lang="pl-PL" dirty="0"/>
          </a:p>
        </p:txBody>
      </p:sp>
      <p:pic>
        <p:nvPicPr>
          <p:cNvPr id="7" name="Obraz 6" descr="Przemek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40" y="1928790"/>
            <a:ext cx="5214974" cy="6953299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4857720" y="1000096"/>
            <a:ext cx="885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 smtClean="0">
                <a:latin typeface="Times New Roman" pitchFamily="18" charset="0"/>
                <a:cs typeface="Times New Roman" pitchFamily="18" charset="0"/>
              </a:rPr>
              <a:t>Praktyka zawodowa - nauka w działaniu </a:t>
            </a:r>
            <a:endParaRPr lang="pl-PL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Obraz 9" descr="Kinga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87338" y="1976415"/>
            <a:ext cx="5143509" cy="6858013"/>
          </a:xfrm>
          <a:prstGeom prst="rect">
            <a:avLst/>
          </a:prstGeom>
        </p:spPr>
      </p:pic>
      <p:pic>
        <p:nvPicPr>
          <p:cNvPr id="11" name="Obraz 10" descr="arcan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2232" y="5643566"/>
            <a:ext cx="5572164" cy="3714776"/>
          </a:xfrm>
          <a:prstGeom prst="rect">
            <a:avLst/>
          </a:prstGeom>
        </p:spPr>
      </p:pic>
      <p:pic>
        <p:nvPicPr>
          <p:cNvPr id="12" name="Obraz 11" descr="praktyka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6678" y="1904976"/>
            <a:ext cx="2714644" cy="3619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643274" y="1285849"/>
            <a:ext cx="11001452" cy="1071570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 smtClean="0">
                <a:latin typeface="Times New Roman" pitchFamily="18" charset="0"/>
                <a:cs typeface="Times New Roman" pitchFamily="18" charset="0"/>
              </a:rPr>
              <a:t>Praktyka zawodowa - nauka w działaniu</a:t>
            </a:r>
            <a:endParaRPr lang="pl-PL" sz="40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>Uczniowie poznają standardy pracy w zagranicznych firmach</a:t>
            </a:r>
          </a:p>
          <a:p>
            <a:pPr lvl="0"/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>Uczą się pracy w wielokulturowym zespole</a:t>
            </a:r>
          </a:p>
          <a:p>
            <a:pPr lvl="0"/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>Obserwują różnice w organizacji pracy i kulturze przedsiębiorstw</a:t>
            </a:r>
          </a:p>
          <a:p>
            <a:pPr lvl="0"/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>Doskonalą umiejętności zawodowe oraz kompetencje kluczowe (punktualność, dokładność, odpowiedzialność)</a:t>
            </a:r>
          </a:p>
          <a:p>
            <a:pPr>
              <a:buNone/>
            </a:pPr>
            <a:endParaRPr lang="pl-PL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pl-PL" sz="4000" b="1" dirty="0" smtClean="0">
                <a:latin typeface="Times New Roman" pitchFamily="18" charset="0"/>
                <a:cs typeface="Times New Roman" pitchFamily="18" charset="0"/>
              </a:rPr>
              <a:t>Efekt:</a:t>
            </a:r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4000" dirty="0" smtClean="0">
                <a:latin typeface="Times New Roman" pitchFamily="18" charset="0"/>
                <a:cs typeface="Times New Roman" pitchFamily="18" charset="0"/>
              </a:rPr>
              <a:t>➡ wzmocnienie kompetencji zawodowych i przekrojowych: współpraca, komunikacja, samodzielność</a:t>
            </a:r>
          </a:p>
          <a:p>
            <a:pPr>
              <a:buNone/>
            </a:pPr>
            <a:endParaRPr lang="pl-PL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143208" y="1214410"/>
            <a:ext cx="12287336" cy="765354"/>
          </a:xfrm>
        </p:spPr>
        <p:txBody>
          <a:bodyPr>
            <a:normAutofit/>
          </a:bodyPr>
          <a:lstStyle/>
          <a:p>
            <a:r>
              <a:rPr lang="pl-PL" sz="4800" b="1" dirty="0" smtClean="0">
                <a:latin typeface="Times New Roman" pitchFamily="18" charset="0"/>
                <a:cs typeface="Times New Roman" pitchFamily="18" charset="0"/>
              </a:rPr>
              <a:t>Język obcy - klucz do komunikacji i integracji</a:t>
            </a:r>
            <a:endParaRPr lang="pl-PL" sz="4800" b="1" dirty="0"/>
          </a:p>
        </p:txBody>
      </p:sp>
      <p:pic>
        <p:nvPicPr>
          <p:cNvPr id="5" name="Obraz 4" descr="rozmow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4528" y="2141853"/>
            <a:ext cx="4523207" cy="6004545"/>
          </a:xfrm>
          <a:prstGeom prst="rect">
            <a:avLst/>
          </a:prstGeom>
        </p:spPr>
      </p:pic>
      <p:pic>
        <p:nvPicPr>
          <p:cNvPr id="6" name="Obraz 5" descr="skle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02" y="2143104"/>
            <a:ext cx="4500594" cy="6000791"/>
          </a:xfrm>
          <a:prstGeom prst="rect">
            <a:avLst/>
          </a:prstGeom>
        </p:spPr>
      </p:pic>
      <p:pic>
        <p:nvPicPr>
          <p:cNvPr id="12290" name="Picture 2" descr="https://ekonomik.jdmsite.com/wp-content/uploads/2024/01/img_20230925_104503-768x43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00" y="3286112"/>
            <a:ext cx="7112048" cy="4000528"/>
          </a:xfrm>
          <a:prstGeom prst="rect">
            <a:avLst/>
          </a:prstGeom>
          <a:noFill/>
        </p:spPr>
      </p:pic>
      <p:sp>
        <p:nvSpPr>
          <p:cNvPr id="7" name="pole tekstowe 6"/>
          <p:cNvSpPr txBox="1"/>
          <p:nvPr/>
        </p:nvSpPr>
        <p:spPr>
          <a:xfrm>
            <a:off x="3357522" y="8072459"/>
            <a:ext cx="116443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 smtClean="0">
                <a:latin typeface="Times New Roman" pitchFamily="18" charset="0"/>
                <a:cs typeface="Times New Roman" pitchFamily="18" charset="0"/>
              </a:rPr>
              <a:t>Efekt:</a:t>
            </a: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3600" dirty="0" smtClean="0">
                <a:latin typeface="Times New Roman" pitchFamily="18" charset="0"/>
                <a:cs typeface="Times New Roman" pitchFamily="18" charset="0"/>
              </a:rPr>
              <a:t>   ➡ rozwój kompetencji językowych i międzykulturowych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786282" y="1142972"/>
            <a:ext cx="8429684" cy="785818"/>
          </a:xfrm>
        </p:spPr>
        <p:txBody>
          <a:bodyPr>
            <a:noAutofit/>
          </a:bodyPr>
          <a:lstStyle/>
          <a:p>
            <a:r>
              <a:rPr lang="pl-PL" sz="5400" b="1" dirty="0" smtClean="0">
                <a:latin typeface="Times New Roman" pitchFamily="18" charset="0"/>
                <a:cs typeface="Times New Roman" pitchFamily="18" charset="0"/>
              </a:rPr>
              <a:t>Wycieczki kulturoznawcze</a:t>
            </a:r>
            <a:endParaRPr lang="pl-PL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Obraz 3" descr="https://ekonomik.jdmsite.com/wp-content/uploads/2024/01/img_20231004_164851-768x35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6810" y="5857880"/>
            <a:ext cx="778674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6" descr="https://ekonomik.jdmsite.com/wp-content/uploads/2024/01/img_20230925_110613-768x43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30" y="5857880"/>
            <a:ext cx="721523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az 8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30" y="1928790"/>
            <a:ext cx="871543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PO_MSCDN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KPO_MSCDN" id="{3D620C3F-6F3C-4942-A101-713B5C591C37}" vid="{5236DA28-7AD1-4D6F-9527-24D8EEDB37B7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KPO_MSCDN</Template>
  <TotalTime>1061</TotalTime>
  <Words>263</Words>
  <Application>Microsoft Office PowerPoint</Application>
  <PresentationFormat>Niestandardowy</PresentationFormat>
  <Paragraphs>47</Paragraphs>
  <Slides>15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0" baseType="lpstr">
      <vt:lpstr>Arial</vt:lpstr>
      <vt:lpstr>Times New Roman</vt:lpstr>
      <vt:lpstr>Calibri</vt:lpstr>
      <vt:lpstr>Calibri Light</vt:lpstr>
      <vt:lpstr>KPO_MSCDN</vt:lpstr>
      <vt:lpstr>   Kompetencje przekrojowe                             w praktyce.  Jak mobilność Erasmus +               zmienia uczniów i nauczycieli?  </vt:lpstr>
      <vt:lpstr>Wprowadzenie</vt:lpstr>
      <vt:lpstr>Wizyty przygotowawcze</vt:lpstr>
      <vt:lpstr>Proces adaptacji - wyzwanie i szansa</vt:lpstr>
      <vt:lpstr>Slajd 5</vt:lpstr>
      <vt:lpstr>  Praktyka zawodowa - nauka w działaniu  </vt:lpstr>
      <vt:lpstr>Praktyka zawodowa - nauka w działaniu</vt:lpstr>
      <vt:lpstr>Język obcy - klucz do komunikacji i integracji</vt:lpstr>
      <vt:lpstr>Wycieczki kulturoznawcze</vt:lpstr>
      <vt:lpstr>Wycieczki kulturoznawcze</vt:lpstr>
      <vt:lpstr>Wycieczki kulturoznawcze</vt:lpstr>
      <vt:lpstr>Wpływ mobilności na rozwój osobisty</vt:lpstr>
      <vt:lpstr>Efekty dla szkoły</vt:lpstr>
      <vt:lpstr>Głos uczestników…</vt:lpstr>
      <vt:lpstr>Dziękuję za uwagę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admin</dc:creator>
  <cp:lastModifiedBy>day1</cp:lastModifiedBy>
  <cp:revision>82</cp:revision>
  <dcterms:created xsi:type="dcterms:W3CDTF">2006-08-16T00:00:00Z</dcterms:created>
  <dcterms:modified xsi:type="dcterms:W3CDTF">2025-10-29T09:46:06Z</dcterms:modified>
  <dc:identifier>DAG0VmZzLNc</dc:identifier>
</cp:coreProperties>
</file>